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1.svg" ContentType="image/svg+xml"/>
  <Override PartName="/ppt/media/image10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media/image6.svg" ContentType="image/svg+xml"/>
  <Override PartName="/ppt/media/image7.svg" ContentType="image/svg+xml"/>
  <Override PartName="/ppt/media/image8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3"/>
    <p:sldId id="257" r:id="rId4"/>
    <p:sldId id="258" r:id="rId5"/>
    <p:sldId id="261" r:id="rId6"/>
    <p:sldId id="277" r:id="rId7"/>
    <p:sldId id="286" r:id="rId8"/>
    <p:sldId id="280" r:id="rId9"/>
    <p:sldId id="281" r:id="rId10"/>
    <p:sldId id="296" r:id="rId11"/>
    <p:sldId id="273" r:id="rId12"/>
  </p:sldIdLst>
  <p:sldSz cx="12192000" cy="6858000"/>
  <p:notesSz cx="6858000" cy="9144000"/>
  <p:embeddedFontLst>
    <p:embeddedFont>
      <p:font typeface="Aharoni" panose="02010803020104030203" pitchFamily="2" charset="-79"/>
      <p:bold r:id="rId17"/>
    </p:embeddedFont>
    <p:embeddedFont>
      <p:font typeface="Microsoft YaHei UI" panose="020B0503020204020204" pitchFamily="34" charset="-122"/>
      <p:regular r:id="rId18"/>
    </p:embeddedFont>
    <p:embeddedFont>
      <p:font typeface="NBA Bulls" panose="00000400000000000000" pitchFamily="2" charset="0"/>
      <p:regular r:id="rId19"/>
    </p:embeddedFont>
    <p:embeddedFont>
      <p:font typeface="微软雅黑" panose="020B0503020204020204" charset="-122"/>
      <p:regular r:id="rId20"/>
    </p:embeddedFont>
    <p:embeddedFont>
      <p:font typeface="等线" panose="02010600030101010101" charset="-122"/>
      <p:regular r:id="rId21"/>
    </p:embeddedFont>
    <p:embeddedFont>
      <p:font typeface="等线 Light" panose="02010600030101010101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727"/>
    <a:srgbClr val="03111D"/>
    <a:srgbClr val="061B2E"/>
    <a:srgbClr val="E9AB1B"/>
    <a:srgbClr val="404040"/>
    <a:srgbClr val="A9D18E"/>
    <a:srgbClr val="ED7D31"/>
    <a:srgbClr val="FFD966"/>
    <a:srgbClr val="6D6D6D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13" autoAdjust="0"/>
    <p:restoredTop sz="94660"/>
  </p:normalViewPr>
  <p:slideViewPr>
    <p:cSldViewPr snapToGrid="0">
      <p:cViewPr varScale="1">
        <p:scale>
          <a:sx n="164" d="100"/>
          <a:sy n="164" d="100"/>
        </p:scale>
        <p:origin x="43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0.sv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5.svg>
</file>

<file path=ppt/media/image6.png>
</file>

<file path=ppt/media/image6.svg>
</file>

<file path=ppt/media/image7.png>
</file>

<file path=ppt/media/image7.svg>
</file>

<file path=ppt/media/image8.png>
</file>

<file path=ppt/media/image8.sv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EEA51-480F-4284-B7CC-41E5087833C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B0555-E00C-4701-AF36-BC729B58ED0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B0D03-DBBA-42D9-BA6D-CFC7D0659F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CC4A6-9D68-4732-842E-8EE544C5BBF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5.svg"/><Relationship Id="rId7" Type="http://schemas.openxmlformats.org/officeDocument/2006/relationships/image" Target="../media/image5.png"/><Relationship Id="rId6" Type="http://schemas.openxmlformats.org/officeDocument/2006/relationships/image" Target="../media/image4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svg"/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7.sv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8.sv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9.sv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10.svg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sv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2163601" y="3517451"/>
            <a:ext cx="7863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kern="0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方正兰亭超细黑简体" panose="02000000000000000000" pitchFamily="2" charset="-122"/>
                <a:cs typeface="Aharoni" panose="02010803020104030203" pitchFamily="2" charset="-79"/>
              </a:rPr>
              <a:t>SUMMARY</a:t>
            </a:r>
            <a:r>
              <a:rPr lang="en-US" altLang="zh-CN" sz="1600" kern="0" dirty="0">
                <a:solidFill>
                  <a:schemeClr val="bg1"/>
                </a:solidFill>
                <a:latin typeface="Aharoni" panose="02010803020104030203" pitchFamily="2" charset="-79"/>
                <a:ea typeface="方正兰亭超细黑简体" panose="02000000000000000000" pitchFamily="2" charset="-122"/>
                <a:cs typeface="Aharoni" panose="02010803020104030203" pitchFamily="2" charset="-79"/>
              </a:rPr>
              <a:t> OF COMPANY </a:t>
            </a:r>
            <a:r>
              <a:rPr lang="en-US" altLang="zh-CN" sz="1600" kern="0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方正兰亭超细黑简体" panose="02000000000000000000" pitchFamily="2" charset="-122"/>
                <a:cs typeface="Aharoni" panose="02010803020104030203" pitchFamily="2" charset="-79"/>
              </a:rPr>
              <a:t>YEAR-END</a:t>
            </a:r>
            <a:r>
              <a:rPr lang="en-US" altLang="zh-CN" sz="1600" kern="0" dirty="0">
                <a:solidFill>
                  <a:schemeClr val="bg1"/>
                </a:solidFill>
                <a:latin typeface="Aharoni" panose="02010803020104030203" pitchFamily="2" charset="-79"/>
                <a:ea typeface="方正兰亭超细黑简体" panose="02000000000000000000" pitchFamily="2" charset="-122"/>
                <a:cs typeface="Aharoni" panose="02010803020104030203" pitchFamily="2" charset="-79"/>
              </a:rPr>
              <a:t> WORK</a:t>
            </a:r>
            <a:endParaRPr lang="zh-CN" altLang="en-US" sz="1600" kern="0" dirty="0">
              <a:solidFill>
                <a:schemeClr val="bg1"/>
              </a:solidFill>
              <a:latin typeface="Aharoni" panose="02010803020104030203" pitchFamily="2" charset="-79"/>
              <a:ea typeface="方正兰亭超细黑简体" panose="02000000000000000000" pitchFamily="2" charset="-122"/>
              <a:cs typeface="Aharoni" panose="02010803020104030203" pitchFamily="2" charset="-79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47072" y="1925372"/>
            <a:ext cx="7897514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000" b="1" kern="0" spc="15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项目讲述</a:t>
            </a:r>
            <a:endParaRPr lang="zh-CN" altLang="en-US" sz="9000" b="1" kern="0" spc="15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330131" y="5720852"/>
            <a:ext cx="2799632" cy="597623"/>
            <a:chOff x="4330700" y="5721005"/>
            <a:chExt cx="2799632" cy="597623"/>
          </a:xfrm>
        </p:grpSpPr>
        <p:sp>
          <p:nvSpPr>
            <p:cNvPr id="13" name="文本框 12"/>
            <p:cNvSpPr txBox="1"/>
            <p:nvPr/>
          </p:nvSpPr>
          <p:spPr>
            <a:xfrm>
              <a:off x="5061668" y="5721005"/>
              <a:ext cx="206866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Aharoni" panose="02010803020104030203" pitchFamily="2" charset="-79"/>
                </a:rPr>
                <a:t>汇报人：许腾飞</a:t>
              </a:r>
              <a:endParaRPr lang="zh-CN" altLang="en-US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068018" y="6041629"/>
              <a:ext cx="1993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200" dirty="0">
                  <a:solidFill>
                    <a:schemeClr val="bg1"/>
                  </a:solidFill>
                  <a:latin typeface="Aharoni" panose="02010803020104030203" pitchFamily="2" charset="-79"/>
                  <a:ea typeface="Microsoft YaHei UI" panose="020B0503020204020204" pitchFamily="34" charset="-122"/>
                  <a:cs typeface="Aharoni" panose="02010803020104030203" pitchFamily="2" charset="-79"/>
                </a:rPr>
                <a:t>Reporter: windboat</a:t>
              </a:r>
              <a:endParaRPr lang="zh-CN" altLang="en-US" sz="1200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endParaRPr>
            </a:p>
          </p:txBody>
        </p:sp>
        <p:pic>
          <p:nvPicPr>
            <p:cNvPr id="19" name="图形 18" descr="打开的书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4425283" y="5721005"/>
              <a:ext cx="547750" cy="547750"/>
            </a:xfrm>
            <a:prstGeom prst="rect">
              <a:avLst/>
            </a:prstGeom>
          </p:spPr>
        </p:pic>
        <p:cxnSp>
          <p:nvCxnSpPr>
            <p:cNvPr id="21" name="直接连接符 20"/>
            <p:cNvCxnSpPr/>
            <p:nvPr/>
          </p:nvCxnSpPr>
          <p:spPr>
            <a:xfrm>
              <a:off x="4330700" y="5721005"/>
              <a:ext cx="0" cy="547750"/>
            </a:xfrm>
            <a:prstGeom prst="line">
              <a:avLst/>
            </a:prstGeom>
            <a:ln w="12700">
              <a:solidFill>
                <a:srgbClr val="92D05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4348480" y="4708525"/>
            <a:ext cx="34309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 b="1">
                <a:solidFill>
                  <a:schemeClr val="bg1"/>
                </a:solidFill>
              </a:rPr>
              <a:t>2008C</a:t>
            </a:r>
            <a:endParaRPr lang="en-US" altLang="zh-CN" sz="36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0" y="2603500"/>
            <a:ext cx="12192001" cy="16891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868611" y="2120900"/>
            <a:ext cx="6454775" cy="2654300"/>
          </a:xfrm>
          <a:prstGeom prst="rect">
            <a:avLst/>
          </a:prstGeom>
          <a:noFill/>
          <a:ln w="12700">
            <a:solidFill>
              <a:srgbClr val="A9D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978150" y="2174875"/>
            <a:ext cx="6267450" cy="374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rgbClr val="A9D18E"/>
                </a:solidFill>
                <a:latin typeface="+mj-ea"/>
                <a:ea typeface="+mj-ea"/>
              </a:rPr>
              <a:t>非常感谢您的观看</a:t>
            </a:r>
            <a:endParaRPr lang="zh-CN" altLang="en-US" dirty="0">
              <a:solidFill>
                <a:srgbClr val="A9D18E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62273" y="4337050"/>
            <a:ext cx="6267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>
                <a:solidFill>
                  <a:srgbClr val="A9D18E"/>
                </a:solidFill>
                <a:latin typeface="+mj-lt"/>
              </a:rPr>
              <a:t>2021</a:t>
            </a:r>
            <a:r>
              <a:rPr lang="zh-CN" altLang="en-US">
                <a:solidFill>
                  <a:srgbClr val="A9D18E"/>
                </a:solidFill>
                <a:latin typeface="+mj-lt"/>
              </a:rPr>
              <a:t>年</a:t>
            </a:r>
            <a:r>
              <a:rPr lang="en-US" altLang="zh-CN">
                <a:solidFill>
                  <a:srgbClr val="A9D18E"/>
                </a:solidFill>
                <a:latin typeface="+mj-lt"/>
              </a:rPr>
              <a:t>5</a:t>
            </a:r>
            <a:r>
              <a:rPr lang="zh-CN" altLang="en-US" dirty="0">
                <a:solidFill>
                  <a:srgbClr val="A9D18E"/>
                </a:solidFill>
                <a:latin typeface="+mj-lt"/>
              </a:rPr>
              <a:t>月</a:t>
            </a:r>
            <a:r>
              <a:rPr lang="en-US" altLang="zh-CN" dirty="0">
                <a:solidFill>
                  <a:srgbClr val="A9D18E"/>
                </a:solidFill>
                <a:latin typeface="+mj-lt"/>
              </a:rPr>
              <a:t>25</a:t>
            </a:r>
            <a:r>
              <a:rPr lang="zh-CN" altLang="en-US" dirty="0">
                <a:solidFill>
                  <a:srgbClr val="A9D18E"/>
                </a:solidFill>
                <a:latin typeface="+mj-lt"/>
              </a:rPr>
              <a:t>日</a:t>
            </a:r>
            <a:endParaRPr lang="zh-CN" altLang="en-US" dirty="0">
              <a:solidFill>
                <a:srgbClr val="A9D18E"/>
              </a:solidFill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94049" y="2724775"/>
            <a:ext cx="58039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THANKS</a:t>
            </a:r>
            <a:endParaRPr lang="zh-CN" altLang="en-US" sz="8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44478" y="2917825"/>
            <a:ext cx="48262" cy="1022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9304652" y="2917825"/>
            <a:ext cx="48264" cy="1022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 flipV="1">
            <a:off x="-14606" y="3448049"/>
            <a:ext cx="2883215" cy="46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 flipV="1">
            <a:off x="9323386" y="3416298"/>
            <a:ext cx="2883215" cy="46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2868611" y="6741160"/>
            <a:ext cx="6436041" cy="11684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2887345" y="5080"/>
            <a:ext cx="6436041" cy="11684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6773" y="-6773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 flipH="1">
            <a:off x="4584901" y="235924"/>
            <a:ext cx="2844798" cy="10156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4593874" y="1231269"/>
            <a:ext cx="28447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CONTENT</a:t>
            </a:r>
            <a:endParaRPr lang="zh-CN" alt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29572" y="231396"/>
            <a:ext cx="23203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spc="6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目录</a:t>
            </a:r>
            <a:endParaRPr lang="zh-CN" altLang="en-US" sz="6000" b="1" spc="6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91673" y="1251588"/>
            <a:ext cx="2829600" cy="596001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3680661" y="3031113"/>
            <a:ext cx="1808480" cy="2031953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6665608" y="3031113"/>
            <a:ext cx="1808480" cy="2031953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9611000" y="3041405"/>
            <a:ext cx="1808480" cy="2021662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9522983" y="2632898"/>
            <a:ext cx="195677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项</a:t>
            </a:r>
            <a:r>
              <a:rPr lang="en-US" altLang="zh-CN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目</a:t>
            </a:r>
            <a:r>
              <a:rPr lang="en-US" altLang="zh-CN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心</a:t>
            </a:r>
            <a:r>
              <a:rPr lang="en-US" altLang="zh-CN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得</a:t>
            </a:r>
            <a:endParaRPr lang="zh-CN" altLang="en-US" sz="16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571684" y="2638175"/>
            <a:ext cx="195677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项</a:t>
            </a:r>
            <a:r>
              <a:rPr lang="en-US" altLang="zh-CN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目</a:t>
            </a:r>
            <a:r>
              <a:rPr lang="en-US" altLang="zh-CN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展</a:t>
            </a:r>
            <a:r>
              <a:rPr lang="en-US" altLang="zh-CN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示</a:t>
            </a:r>
            <a:endParaRPr lang="zh-CN" altLang="en-US" sz="16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606515" y="2638175"/>
            <a:ext cx="195677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难</a:t>
            </a:r>
            <a:r>
              <a:rPr lang="en-US" altLang="zh-CN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点</a:t>
            </a:r>
            <a:r>
              <a:rPr lang="en-US" altLang="zh-CN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技</a:t>
            </a:r>
            <a:r>
              <a:rPr lang="en-US" altLang="zh-CN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 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巧</a:t>
            </a:r>
            <a:endParaRPr lang="zh-CN" altLang="en-US" sz="16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578774" y="5117450"/>
            <a:ext cx="19845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R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ESULTS </a:t>
            </a:r>
            <a:r>
              <a:rPr lang="en-US" altLang="zh-CN" sz="105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S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HOWCASE</a:t>
            </a:r>
            <a:endParaRPr lang="zh-CN" altLang="en-US" sz="105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577592" y="5117450"/>
            <a:ext cx="19845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E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MPIRICAL </a:t>
            </a:r>
            <a:r>
              <a:rPr lang="en-US" altLang="zh-CN" sz="105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R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EFLECTION</a:t>
            </a:r>
            <a:endParaRPr lang="zh-CN" altLang="en-US" sz="105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522984" y="5125144"/>
            <a:ext cx="19845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T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ARGET </a:t>
            </a:r>
            <a:r>
              <a:rPr lang="en-US" altLang="zh-CN" sz="105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A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ND </a:t>
            </a:r>
            <a:r>
              <a:rPr lang="en-US" altLang="zh-CN" sz="105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P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LAN</a:t>
            </a:r>
            <a:endParaRPr lang="zh-CN" altLang="en-US" sz="105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37" name="图形 36" descr="地球仪非洲和欧洲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198238" y="5728331"/>
            <a:ext cx="633997" cy="633997"/>
          </a:xfrm>
          <a:prstGeom prst="rect">
            <a:avLst/>
          </a:prstGeom>
        </p:spPr>
      </p:pic>
      <p:pic>
        <p:nvPicPr>
          <p:cNvPr id="39" name="图形 38" descr="地球仪美洲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33070" y="5728331"/>
            <a:ext cx="633997" cy="633997"/>
          </a:xfrm>
          <a:prstGeom prst="rect">
            <a:avLst/>
          </a:prstGeom>
        </p:spPr>
      </p:pic>
      <p:pic>
        <p:nvPicPr>
          <p:cNvPr id="41" name="图形 40" descr="地球仪亚洲和澳大利亚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67902" y="5728332"/>
            <a:ext cx="633997" cy="633997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3828242" y="3249307"/>
            <a:ext cx="16258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800" dirty="0">
                <a:solidFill>
                  <a:srgbClr val="404040"/>
                </a:solidFill>
                <a:latin typeface="NBA Bulls" panose="00000400000000000000" pitchFamily="2" charset="0"/>
              </a:rPr>
              <a:t>02</a:t>
            </a:r>
            <a:endParaRPr lang="zh-CN" altLang="en-US" sz="8800" dirty="0">
              <a:solidFill>
                <a:srgbClr val="404040"/>
              </a:solidFill>
              <a:latin typeface="NBA Bulls" panose="00000400000000000000" pitchFamily="2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756919" y="3243647"/>
            <a:ext cx="16258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800" dirty="0">
                <a:solidFill>
                  <a:srgbClr val="404040"/>
                </a:solidFill>
                <a:latin typeface="NBA Bulls" panose="00000400000000000000" pitchFamily="2" charset="0"/>
              </a:rPr>
              <a:t>03</a:t>
            </a:r>
            <a:endParaRPr lang="zh-CN" altLang="en-US" sz="8800" dirty="0">
              <a:solidFill>
                <a:srgbClr val="404040"/>
              </a:solidFill>
              <a:latin typeface="NBA Bulls" panose="00000400000000000000" pitchFamily="2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702311" y="3245341"/>
            <a:ext cx="16258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800" dirty="0">
                <a:solidFill>
                  <a:srgbClr val="404040"/>
                </a:solidFill>
                <a:latin typeface="NBA Bulls" panose="00000400000000000000" pitchFamily="2" charset="0"/>
              </a:rPr>
              <a:t>04</a:t>
            </a:r>
            <a:endParaRPr lang="zh-CN" altLang="en-US" sz="8800" dirty="0">
              <a:solidFill>
                <a:srgbClr val="404040"/>
              </a:solidFill>
              <a:latin typeface="NBA Bulls" panose="00000400000000000000" pitchFamily="2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347" y="3031113"/>
            <a:ext cx="1808480" cy="2031953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72520" y="2632898"/>
            <a:ext cx="195677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项</a:t>
            </a:r>
            <a:r>
              <a:rPr lang="en-US" altLang="zh-CN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目</a:t>
            </a:r>
            <a:r>
              <a:rPr lang="en-US" altLang="zh-CN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信</a:t>
            </a:r>
            <a:r>
              <a:rPr lang="en-US" altLang="zh-CN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息</a:t>
            </a:r>
            <a:endParaRPr lang="zh-CN" altLang="en-US" sz="16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52201" y="5122727"/>
            <a:ext cx="19567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W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ORK </a:t>
            </a:r>
            <a:r>
              <a:rPr lang="en-US" altLang="zh-CN" sz="105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O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VERVIEW</a:t>
            </a:r>
            <a:endParaRPr lang="zh-CN" altLang="en-US" sz="105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43" name="图形 42" descr="地球仪亚洲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22251" y="5728332"/>
            <a:ext cx="633997" cy="633997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937976" y="3249307"/>
            <a:ext cx="16258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800" dirty="0">
                <a:solidFill>
                  <a:srgbClr val="404040"/>
                </a:solidFill>
                <a:latin typeface="NBA Bulls" panose="00000400000000000000" pitchFamily="2" charset="0"/>
              </a:rPr>
              <a:t>01</a:t>
            </a:r>
            <a:endParaRPr lang="zh-CN" altLang="en-US" sz="8800" dirty="0">
              <a:solidFill>
                <a:srgbClr val="404040"/>
              </a:solidFill>
              <a:latin typeface="NBA Bulls" panose="00000400000000000000" pitchFamily="2" charset="0"/>
            </a:endParaRPr>
          </a:p>
        </p:txBody>
      </p:sp>
      <p:sp>
        <p:nvSpPr>
          <p:cNvPr id="57" name="任意多边形: 形状 56"/>
          <p:cNvSpPr/>
          <p:nvPr/>
        </p:nvSpPr>
        <p:spPr>
          <a:xfrm rot="3600000">
            <a:off x="1571436" y="3399769"/>
            <a:ext cx="323835" cy="1500001"/>
          </a:xfrm>
          <a:custGeom>
            <a:avLst/>
            <a:gdLst/>
            <a:ahLst/>
            <a:cxnLst/>
            <a:rect l="l" t="t" r="r" b="b"/>
            <a:pathLst>
              <a:path w="323835" h="1500001">
                <a:moveTo>
                  <a:pt x="0" y="821327"/>
                </a:moveTo>
                <a:lnTo>
                  <a:pt x="323835" y="1008293"/>
                </a:lnTo>
                <a:lnTo>
                  <a:pt x="323835" y="1236566"/>
                </a:lnTo>
                <a:lnTo>
                  <a:pt x="193109" y="1462991"/>
                </a:lnTo>
                <a:lnTo>
                  <a:pt x="61074" y="1500001"/>
                </a:lnTo>
                <a:lnTo>
                  <a:pt x="0" y="1464741"/>
                </a:lnTo>
                <a:lnTo>
                  <a:pt x="0" y="1247267"/>
                </a:lnTo>
                <a:lnTo>
                  <a:pt x="94440" y="1301792"/>
                </a:lnTo>
                <a:lnTo>
                  <a:pt x="185265" y="1144477"/>
                </a:lnTo>
                <a:lnTo>
                  <a:pt x="0" y="1037514"/>
                </a:lnTo>
                <a:close/>
                <a:moveTo>
                  <a:pt x="0" y="14385"/>
                </a:moveTo>
                <a:lnTo>
                  <a:pt x="8305" y="0"/>
                </a:lnTo>
                <a:lnTo>
                  <a:pt x="323835" y="182172"/>
                </a:lnTo>
                <a:lnTo>
                  <a:pt x="323835" y="388065"/>
                </a:lnTo>
                <a:lnTo>
                  <a:pt x="107349" y="263076"/>
                </a:lnTo>
                <a:lnTo>
                  <a:pt x="65001" y="336426"/>
                </a:lnTo>
                <a:lnTo>
                  <a:pt x="0" y="298897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: 形状 58"/>
          <p:cNvSpPr/>
          <p:nvPr/>
        </p:nvSpPr>
        <p:spPr>
          <a:xfrm rot="3600000">
            <a:off x="4447605" y="3353334"/>
            <a:ext cx="323835" cy="1514252"/>
          </a:xfrm>
          <a:custGeom>
            <a:avLst/>
            <a:gdLst/>
            <a:ahLst/>
            <a:cxnLst/>
            <a:rect l="l" t="t" r="r" b="b"/>
            <a:pathLst>
              <a:path w="323835" h="1514252">
                <a:moveTo>
                  <a:pt x="0" y="817456"/>
                </a:moveTo>
                <a:lnTo>
                  <a:pt x="323835" y="1004423"/>
                </a:lnTo>
                <a:lnTo>
                  <a:pt x="323835" y="1305182"/>
                </a:lnTo>
                <a:lnTo>
                  <a:pt x="224496" y="1477242"/>
                </a:lnTo>
                <a:lnTo>
                  <a:pt x="92461" y="1514252"/>
                </a:lnTo>
                <a:lnTo>
                  <a:pt x="0" y="1460870"/>
                </a:lnTo>
                <a:lnTo>
                  <a:pt x="0" y="1243396"/>
                </a:lnTo>
                <a:lnTo>
                  <a:pt x="125827" y="1316043"/>
                </a:lnTo>
                <a:lnTo>
                  <a:pt x="216653" y="1158728"/>
                </a:lnTo>
                <a:lnTo>
                  <a:pt x="0" y="1033643"/>
                </a:lnTo>
                <a:close/>
                <a:moveTo>
                  <a:pt x="0" y="83001"/>
                </a:moveTo>
                <a:lnTo>
                  <a:pt x="24324" y="40871"/>
                </a:lnTo>
                <a:lnTo>
                  <a:pt x="158588" y="0"/>
                </a:lnTo>
                <a:lnTo>
                  <a:pt x="323835" y="95406"/>
                </a:lnTo>
                <a:lnTo>
                  <a:pt x="323835" y="734959"/>
                </a:lnTo>
                <a:lnTo>
                  <a:pt x="310166" y="727067"/>
                </a:lnTo>
                <a:lnTo>
                  <a:pt x="222291" y="252966"/>
                </a:lnTo>
                <a:lnTo>
                  <a:pt x="127709" y="198359"/>
                </a:lnTo>
                <a:lnTo>
                  <a:pt x="37998" y="353744"/>
                </a:lnTo>
                <a:lnTo>
                  <a:pt x="99765" y="389405"/>
                </a:lnTo>
                <a:lnTo>
                  <a:pt x="6154" y="551545"/>
                </a:lnTo>
                <a:lnTo>
                  <a:pt x="0" y="547993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: 形状 59"/>
          <p:cNvSpPr/>
          <p:nvPr/>
        </p:nvSpPr>
        <p:spPr>
          <a:xfrm rot="3600000">
            <a:off x="7419610" y="3423754"/>
            <a:ext cx="323835" cy="1514103"/>
          </a:xfrm>
          <a:custGeom>
            <a:avLst/>
            <a:gdLst/>
            <a:ahLst/>
            <a:cxnLst/>
            <a:rect l="l" t="t" r="r" b="b"/>
            <a:pathLst>
              <a:path w="323835" h="1514103">
                <a:moveTo>
                  <a:pt x="291814" y="758679"/>
                </a:moveTo>
                <a:lnTo>
                  <a:pt x="323835" y="703217"/>
                </a:lnTo>
                <a:lnTo>
                  <a:pt x="323835" y="777166"/>
                </a:lnTo>
                <a:close/>
                <a:moveTo>
                  <a:pt x="0" y="859664"/>
                </a:moveTo>
                <a:lnTo>
                  <a:pt x="297703" y="1031543"/>
                </a:lnTo>
                <a:lnTo>
                  <a:pt x="323835" y="1133753"/>
                </a:lnTo>
                <a:lnTo>
                  <a:pt x="323835" y="1177962"/>
                </a:lnTo>
                <a:lnTo>
                  <a:pt x="151132" y="1477093"/>
                </a:lnTo>
                <a:lnTo>
                  <a:pt x="19097" y="1514103"/>
                </a:lnTo>
                <a:lnTo>
                  <a:pt x="0" y="1503077"/>
                </a:lnTo>
                <a:lnTo>
                  <a:pt x="0" y="1285603"/>
                </a:lnTo>
                <a:lnTo>
                  <a:pt x="52463" y="1315893"/>
                </a:lnTo>
                <a:lnTo>
                  <a:pt x="143289" y="1158579"/>
                </a:lnTo>
                <a:lnTo>
                  <a:pt x="0" y="1075851"/>
                </a:lnTo>
                <a:close/>
                <a:moveTo>
                  <a:pt x="0" y="372727"/>
                </a:moveTo>
                <a:lnTo>
                  <a:pt x="35644" y="393306"/>
                </a:lnTo>
                <a:lnTo>
                  <a:pt x="0" y="455043"/>
                </a:lnTo>
                <a:close/>
                <a:moveTo>
                  <a:pt x="0" y="20957"/>
                </a:moveTo>
                <a:lnTo>
                  <a:pt x="87711" y="0"/>
                </a:lnTo>
                <a:lnTo>
                  <a:pt x="323835" y="136326"/>
                </a:lnTo>
                <a:lnTo>
                  <a:pt x="323835" y="444671"/>
                </a:lnTo>
                <a:lnTo>
                  <a:pt x="274029" y="530937"/>
                </a:lnTo>
                <a:lnTo>
                  <a:pt x="120575" y="442340"/>
                </a:lnTo>
                <a:lnTo>
                  <a:pt x="214187" y="280200"/>
                </a:lnTo>
                <a:lnTo>
                  <a:pt x="68454" y="196061"/>
                </a:lnTo>
                <a:lnTo>
                  <a:pt x="0" y="314626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任意多边形: 形状 60"/>
          <p:cNvSpPr/>
          <p:nvPr/>
        </p:nvSpPr>
        <p:spPr>
          <a:xfrm rot="3600000">
            <a:off x="10314381" y="3370227"/>
            <a:ext cx="323835" cy="1494433"/>
          </a:xfrm>
          <a:custGeom>
            <a:avLst/>
            <a:gdLst/>
            <a:ahLst/>
            <a:cxnLst/>
            <a:rect l="l" t="t" r="r" b="b"/>
            <a:pathLst>
              <a:path w="323835" h="1494433">
                <a:moveTo>
                  <a:pt x="0" y="794090"/>
                </a:moveTo>
                <a:lnTo>
                  <a:pt x="323835" y="981056"/>
                </a:lnTo>
                <a:lnTo>
                  <a:pt x="323835" y="1296003"/>
                </a:lnTo>
                <a:lnTo>
                  <a:pt x="230640" y="1457422"/>
                </a:lnTo>
                <a:lnTo>
                  <a:pt x="98604" y="1494433"/>
                </a:lnTo>
                <a:lnTo>
                  <a:pt x="0" y="1437504"/>
                </a:lnTo>
                <a:lnTo>
                  <a:pt x="0" y="1220030"/>
                </a:lnTo>
                <a:lnTo>
                  <a:pt x="131971" y="1296223"/>
                </a:lnTo>
                <a:lnTo>
                  <a:pt x="222797" y="1138908"/>
                </a:lnTo>
                <a:lnTo>
                  <a:pt x="0" y="1010276"/>
                </a:lnTo>
                <a:close/>
                <a:moveTo>
                  <a:pt x="42621" y="0"/>
                </a:moveTo>
                <a:lnTo>
                  <a:pt x="323835" y="162359"/>
                </a:lnTo>
                <a:lnTo>
                  <a:pt x="323835" y="366964"/>
                </a:lnTo>
                <a:lnTo>
                  <a:pt x="238735" y="317832"/>
                </a:lnTo>
                <a:lnTo>
                  <a:pt x="308031" y="494244"/>
                </a:lnTo>
                <a:lnTo>
                  <a:pt x="323835" y="466871"/>
                </a:lnTo>
                <a:lnTo>
                  <a:pt x="323835" y="755587"/>
                </a:lnTo>
                <a:lnTo>
                  <a:pt x="184884" y="675363"/>
                </a:lnTo>
                <a:lnTo>
                  <a:pt x="0" y="273444"/>
                </a:lnTo>
                <a:lnTo>
                  <a:pt x="0" y="7587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879770" y="2413337"/>
            <a:ext cx="6448033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项</a:t>
            </a:r>
            <a:r>
              <a:rPr lang="en-US" altLang="zh-CN" sz="6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目</a:t>
            </a:r>
            <a:r>
              <a:rPr lang="en-US" altLang="zh-CN" sz="6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信</a:t>
            </a:r>
            <a:r>
              <a:rPr lang="en-US" altLang="zh-CN" sz="6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息</a:t>
            </a:r>
            <a:endParaRPr lang="zh-CN" altLang="en-US" sz="66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59393" y="5726592"/>
            <a:ext cx="3073214" cy="262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W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ORK </a:t>
            </a:r>
            <a:r>
              <a:rPr lang="en-US" altLang="zh-CN" sz="105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O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VERVIEW</a:t>
            </a:r>
            <a:endParaRPr lang="zh-CN" altLang="en-US" sz="105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7" name="图形 6" descr="地球仪亚洲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778998" y="6057348"/>
            <a:ext cx="633997" cy="633997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5170430" y="913213"/>
            <a:ext cx="1893816" cy="754375"/>
            <a:chOff x="284154" y="276975"/>
            <a:chExt cx="1263456" cy="503279"/>
          </a:xfrm>
        </p:grpSpPr>
        <p:sp>
          <p:nvSpPr>
            <p:cNvPr id="4" name="矩形 3"/>
            <p:cNvSpPr/>
            <p:nvPr/>
          </p:nvSpPr>
          <p:spPr>
            <a:xfrm>
              <a:off x="1056003" y="433494"/>
              <a:ext cx="81918" cy="25118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56700" y="276975"/>
              <a:ext cx="554986" cy="4722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4000" dirty="0">
                  <a:solidFill>
                    <a:schemeClr val="bg1"/>
                  </a:solidFill>
                  <a:latin typeface="NBA Bulls" panose="00000400000000000000" pitchFamily="2" charset="0"/>
                </a:rPr>
                <a:t>01</a:t>
              </a:r>
              <a:endParaRPr lang="zh-CN" altLang="en-US" sz="4000" dirty="0">
                <a:solidFill>
                  <a:schemeClr val="bg1"/>
                </a:solidFill>
                <a:latin typeface="NBA Bulls" panose="00000400000000000000" pitchFamily="2" charset="0"/>
              </a:endParaRPr>
            </a:p>
          </p:txBody>
        </p:sp>
        <p:pic>
          <p:nvPicPr>
            <p:cNvPr id="12" name="图形 11" descr="条形图演示文稿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84154" y="315689"/>
              <a:ext cx="464565" cy="464565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913613" y="354756"/>
              <a:ext cx="633997" cy="389196"/>
            </a:xfrm>
            <a:prstGeom prst="rect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cxnSp>
        <p:nvCxnSpPr>
          <p:cNvPr id="16" name="直接连接符 15"/>
          <p:cNvCxnSpPr/>
          <p:nvPr/>
        </p:nvCxnSpPr>
        <p:spPr>
          <a:xfrm>
            <a:off x="4641762" y="5623859"/>
            <a:ext cx="2924051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257972" y="4805464"/>
            <a:ext cx="743712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600" dirty="0">
              <a:solidFill>
                <a:schemeClr val="accent4">
                  <a:lumMod val="60000"/>
                  <a:lumOff val="4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257972" y="5220631"/>
            <a:ext cx="6069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00" dirty="0">
                <a:solidFill>
                  <a:schemeClr val="bg1"/>
                </a:solidFill>
                <a:latin typeface="Aharoni" panose="02010803020104030203" pitchFamily="2" charset="-79"/>
                <a:ea typeface="方正兰亭超细黑简体" panose="02000000000000000000" pitchFamily="2" charset="-122"/>
                <a:cs typeface="Aharoni" panose="02010803020104030203" pitchFamily="2" charset="-79"/>
              </a:rPr>
              <a:t>Please be as simple as possible, do not display large paragraphs of text at a time.</a:t>
            </a:r>
            <a:endParaRPr lang="zh-CN" altLang="en-US" sz="1000" dirty="0">
              <a:solidFill>
                <a:schemeClr val="bg1"/>
              </a:solidFill>
              <a:latin typeface="Aharoni" panose="02010803020104030203" pitchFamily="2" charset="-79"/>
              <a:ea typeface="方正兰亭超细黑简体" panose="02000000000000000000" pitchFamily="2" charset="-122"/>
              <a:cs typeface="Aharoni" panose="02010803020104030203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211"/>
            <a:ext cx="12192000" cy="688001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4380" y="282015"/>
            <a:ext cx="76699" cy="23517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760766" y="135468"/>
            <a:ext cx="519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NBA Bulls" panose="00000400000000000000" pitchFamily="2" charset="0"/>
              </a:rPr>
              <a:t>01</a:t>
            </a:r>
            <a:endParaRPr lang="zh-CN" altLang="en-US" sz="2400" dirty="0">
              <a:solidFill>
                <a:schemeClr val="bg1"/>
              </a:solidFill>
              <a:latin typeface="NBA Bulls" panose="00000400000000000000" pitchFamily="2" charset="0"/>
            </a:endParaRPr>
          </a:p>
        </p:txBody>
      </p:sp>
      <p:pic>
        <p:nvPicPr>
          <p:cNvPr id="19" name="图形 18" descr="条形图演示文稿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1070" y="171715"/>
            <a:ext cx="434966" cy="434967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720424" y="208293"/>
            <a:ext cx="593603" cy="364399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1678387" y="208293"/>
            <a:ext cx="1646948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项</a:t>
            </a:r>
            <a:r>
              <a:rPr lang="en-US" altLang="zh-CN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目</a:t>
            </a:r>
            <a:r>
              <a:rPr lang="en-US" altLang="zh-CN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信</a:t>
            </a:r>
            <a:r>
              <a:rPr lang="en-US" altLang="zh-CN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息</a:t>
            </a:r>
            <a:endParaRPr lang="zh-CN" altLang="en-US" sz="11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23933" y="210630"/>
            <a:ext cx="1975798" cy="259273"/>
          </a:xfrm>
          <a:prstGeom prst="rect">
            <a:avLst/>
          </a:prstGeom>
          <a:noFill/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1503910" y="457553"/>
            <a:ext cx="200936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W</a:t>
            </a:r>
            <a:r>
              <a:rPr lang="en-US" altLang="zh-CN" sz="60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ORK </a:t>
            </a:r>
            <a:r>
              <a:rPr lang="en-US" altLang="zh-CN" sz="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O</a:t>
            </a:r>
            <a:r>
              <a:rPr lang="en-US" altLang="zh-CN" sz="60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VERVIEW</a:t>
            </a:r>
            <a:endParaRPr lang="zh-CN" altLang="en-US" sz="60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16965" y="884555"/>
            <a:ext cx="46342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chemeClr val="bg1"/>
                </a:solidFill>
              </a:rPr>
              <a:t>联想</a:t>
            </a:r>
            <a:r>
              <a:rPr lang="zh-CN" altLang="en-US" sz="4000" b="1">
                <a:solidFill>
                  <a:schemeClr val="bg1"/>
                </a:solidFill>
              </a:rPr>
              <a:t>商城官网</a:t>
            </a:r>
            <a:endParaRPr lang="zh-CN" altLang="en-US" sz="4000" b="1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16965" y="4578350"/>
            <a:ext cx="54660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bg1"/>
                </a:solidFill>
              </a:rPr>
              <a:t>选件家族随心搭,更多福利尽在官网。</a:t>
            </a:r>
            <a:endParaRPr lang="zh-CN" altLang="en-US" sz="20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7925" y="1833880"/>
            <a:ext cx="35433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项目周期：</a:t>
            </a:r>
            <a:r>
              <a:rPr lang="en-US" altLang="zh-CN" sz="2800">
                <a:solidFill>
                  <a:schemeClr val="bg1"/>
                </a:solidFill>
              </a:rPr>
              <a:t>1</a:t>
            </a:r>
            <a:r>
              <a:rPr lang="zh-CN" altLang="en-US" sz="2800">
                <a:solidFill>
                  <a:schemeClr val="bg1"/>
                </a:solidFill>
              </a:rPr>
              <a:t>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80160" y="2598420"/>
            <a:ext cx="419163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项目工具：</a:t>
            </a:r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r>
              <a:rPr lang="zh-CN" altLang="en-US" sz="2800">
                <a:solidFill>
                  <a:schemeClr val="bg1"/>
                </a:solidFill>
              </a:rPr>
              <a:t> </a:t>
            </a:r>
            <a:r>
              <a:rPr lang="en-US" altLang="zh-CN" sz="2800">
                <a:solidFill>
                  <a:schemeClr val="bg1"/>
                </a:solidFill>
              </a:rPr>
              <a:t>    </a:t>
            </a:r>
            <a:r>
              <a:rPr lang="en-US" altLang="zh-CN" sz="2800" dirty="0">
                <a:solidFill>
                  <a:schemeClr val="bg1"/>
                </a:solidFill>
                <a:ea typeface="微软雅黑" panose="020B0503020204020204" charset="-122"/>
                <a:sym typeface="+mn-ea"/>
              </a:rPr>
              <a:t>Photoshop</a:t>
            </a:r>
            <a:r>
              <a:rPr lang="zh-CN" altLang="en-US" sz="2800" dirty="0">
                <a:solidFill>
                  <a:schemeClr val="bg1"/>
                </a:solidFill>
                <a:ea typeface="微软雅黑" panose="020B0503020204020204" charset="-122"/>
                <a:sym typeface="+mn-ea"/>
              </a:rPr>
              <a:t>，</a:t>
            </a:r>
            <a:r>
              <a:rPr lang="en-US" altLang="zh-CN" sz="2800" dirty="0">
                <a:solidFill>
                  <a:schemeClr val="bg1"/>
                </a:solidFill>
                <a:ea typeface="微软雅黑" panose="020B0503020204020204" charset="-122"/>
                <a:sym typeface="+mn-ea"/>
              </a:rPr>
              <a:t>sublime</a:t>
            </a:r>
            <a:endParaRPr lang="en-US" altLang="zh-CN" sz="2800" dirty="0">
              <a:solidFill>
                <a:schemeClr val="bg1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10" name="图片 9" descr="C:/Users/Administrator X/AppData/Local/Temp/picturecompress_20210830162842/output_1.pngoutput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025" y="324485"/>
            <a:ext cx="2505075" cy="5931535"/>
          </a:xfrm>
          <a:prstGeom prst="rect">
            <a:avLst/>
          </a:prstGeom>
        </p:spPr>
      </p:pic>
      <p:pic>
        <p:nvPicPr>
          <p:cNvPr id="11" name="图片 10" descr="C:/Users/Administrator X/AppData/Local/Temp/picturecompress_20210830163019/output_1.pngoutput_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8100" y="324485"/>
            <a:ext cx="2366645" cy="6010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26" y="0"/>
            <a:ext cx="1219200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879770" y="2413337"/>
            <a:ext cx="6448033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难</a:t>
            </a:r>
            <a:r>
              <a:rPr lang="en-US" altLang="zh-CN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 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点</a:t>
            </a:r>
            <a:r>
              <a:rPr lang="en-US" altLang="zh-CN" sz="6600" b="1" dirty="0">
                <a:solidFill>
                  <a:srgbClr val="A9D18E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技</a:t>
            </a:r>
            <a:r>
              <a:rPr lang="en-US" altLang="zh-CN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 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巧</a:t>
            </a:r>
            <a:endParaRPr lang="zh-CN" altLang="en-US" sz="66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59393" y="5726592"/>
            <a:ext cx="3073214" cy="262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b="1" dirty="0">
                <a:solidFill>
                  <a:srgbClr val="A9D18E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W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ORK </a:t>
            </a:r>
            <a:r>
              <a:rPr lang="en-US" altLang="zh-CN" sz="1050" b="1" dirty="0">
                <a:solidFill>
                  <a:srgbClr val="A9D18E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O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VERVIEW</a:t>
            </a:r>
            <a:endParaRPr lang="zh-CN" altLang="en-US" sz="105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06030" y="1147822"/>
            <a:ext cx="122788" cy="376499"/>
          </a:xfrm>
          <a:prstGeom prst="rect">
            <a:avLst/>
          </a:prstGeom>
          <a:solidFill>
            <a:srgbClr val="A9D18E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157183" y="913213"/>
            <a:ext cx="8318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chemeClr val="bg1"/>
                </a:solidFill>
                <a:latin typeface="NBA Bulls" panose="00000400000000000000" pitchFamily="2" charset="0"/>
              </a:rPr>
              <a:t>02</a:t>
            </a:r>
            <a:endParaRPr lang="en-US" altLang="zh-CN" sz="4000" dirty="0">
              <a:solidFill>
                <a:schemeClr val="bg1"/>
              </a:solidFill>
              <a:latin typeface="NBA Bulls" panose="00000400000000000000" pitchFamily="2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92599" y="1029801"/>
            <a:ext cx="950309" cy="583374"/>
          </a:xfrm>
          <a:prstGeom prst="rect">
            <a:avLst/>
          </a:prstGeom>
          <a:noFill/>
          <a:ln w="25400">
            <a:solidFill>
              <a:srgbClr val="A9D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6" name="直接连接符 15"/>
          <p:cNvCxnSpPr/>
          <p:nvPr/>
        </p:nvCxnSpPr>
        <p:spPr>
          <a:xfrm>
            <a:off x="4641762" y="5623859"/>
            <a:ext cx="2924051" cy="0"/>
          </a:xfrm>
          <a:prstGeom prst="line">
            <a:avLst/>
          </a:prstGeom>
          <a:ln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257972" y="4785144"/>
            <a:ext cx="743712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600" dirty="0">
              <a:solidFill>
                <a:srgbClr val="A9D18E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257972" y="5195384"/>
            <a:ext cx="61455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00" dirty="0">
                <a:solidFill>
                  <a:schemeClr val="bg1"/>
                </a:solidFill>
                <a:latin typeface="Aharoni" panose="02010803020104030203" pitchFamily="2" charset="-79"/>
                <a:ea typeface="方正兰亭超细黑简体" panose="02000000000000000000" pitchFamily="2" charset="-122"/>
                <a:cs typeface="Aharoni" panose="02010803020104030203" pitchFamily="2" charset="-79"/>
              </a:rPr>
              <a:t>Please be as simple as possible, do not display large paragraphs of text at a time.</a:t>
            </a:r>
            <a:endParaRPr lang="zh-CN" altLang="en-US" sz="1000" dirty="0">
              <a:solidFill>
                <a:schemeClr val="bg1"/>
              </a:solidFill>
              <a:latin typeface="Aharoni" panose="02010803020104030203" pitchFamily="2" charset="-79"/>
              <a:ea typeface="方正兰亭超细黑简体" panose="02000000000000000000" pitchFamily="2" charset="-122"/>
              <a:cs typeface="Aharoni" panose="02010803020104030203" pitchFamily="2" charset="-79"/>
            </a:endParaRPr>
          </a:p>
        </p:txBody>
      </p:sp>
      <p:pic>
        <p:nvPicPr>
          <p:cNvPr id="9" name="图形 8" descr="上升趋势条形图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184184" y="968740"/>
            <a:ext cx="696344" cy="696344"/>
          </a:xfrm>
          <a:prstGeom prst="rect">
            <a:avLst/>
          </a:prstGeom>
        </p:spPr>
      </p:pic>
      <p:pic>
        <p:nvPicPr>
          <p:cNvPr id="17" name="图形 16" descr="地球仪亚洲和澳大利亚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184" y="6109564"/>
            <a:ext cx="633997" cy="6339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6" name="任意多边形: 形状 105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62420 w 12192000"/>
              <a:gd name="connsiteY3" fmla="*/ 6858000 h 6858000"/>
              <a:gd name="connsiteX4" fmla="*/ 6096000 w 12192000"/>
              <a:gd name="connsiteY4" fmla="*/ 6291580 h 6858000"/>
              <a:gd name="connsiteX5" fmla="*/ 5529580 w 12192000"/>
              <a:gd name="connsiteY5" fmla="*/ 6858000 h 6858000"/>
              <a:gd name="connsiteX6" fmla="*/ 0 w 12192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62420" y="6858000"/>
                </a:lnTo>
                <a:cubicBezTo>
                  <a:pt x="6662420" y="6545175"/>
                  <a:pt x="6408825" y="6291580"/>
                  <a:pt x="6096000" y="6291580"/>
                </a:cubicBezTo>
                <a:cubicBezTo>
                  <a:pt x="5783175" y="6291580"/>
                  <a:pt x="5529580" y="6545175"/>
                  <a:pt x="5529580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408460" y="6350922"/>
            <a:ext cx="76699" cy="235177"/>
          </a:xfrm>
          <a:prstGeom prst="rect">
            <a:avLst/>
          </a:prstGeom>
          <a:solidFill>
            <a:srgbClr val="A9D18E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9274845" y="6204375"/>
            <a:ext cx="593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NBA Bulls" panose="00000400000000000000" pitchFamily="2" charset="0"/>
              </a:rPr>
              <a:t>02</a:t>
            </a:r>
            <a:endParaRPr lang="zh-CN" altLang="en-US" sz="2400" dirty="0">
              <a:solidFill>
                <a:schemeClr val="bg1"/>
              </a:solidFill>
              <a:latin typeface="NBA Bulls" panose="00000400000000000000" pitchFamily="2" charset="0"/>
            </a:endParaRPr>
          </a:p>
        </p:txBody>
      </p:sp>
      <p:pic>
        <p:nvPicPr>
          <p:cNvPr id="3" name="图形 2" descr="条形图演示文稿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645150" y="6240622"/>
            <a:ext cx="434966" cy="43496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9234504" y="6277200"/>
            <a:ext cx="593603" cy="364399"/>
          </a:xfrm>
          <a:prstGeom prst="rect">
            <a:avLst/>
          </a:prstGeom>
          <a:noFill/>
          <a:ln w="25400">
            <a:solidFill>
              <a:srgbClr val="A9D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0192467" y="6277200"/>
            <a:ext cx="1646948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技</a:t>
            </a:r>
            <a:r>
              <a:rPr lang="en-US" altLang="zh-CN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 </a:t>
            </a:r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巧</a:t>
            </a:r>
            <a:r>
              <a:rPr lang="en-US" altLang="zh-CN" sz="1100" b="1" dirty="0">
                <a:solidFill>
                  <a:srgbClr val="A9D18E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/</a:t>
            </a:r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难</a:t>
            </a:r>
            <a:r>
              <a:rPr lang="en-US" altLang="zh-CN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 </a:t>
            </a:r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点</a:t>
            </a:r>
            <a:endParaRPr lang="zh-CN" altLang="en-US" sz="11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038013" y="6279537"/>
            <a:ext cx="1975798" cy="259273"/>
          </a:xfrm>
          <a:prstGeom prst="rect">
            <a:avLst/>
          </a:prstGeom>
          <a:noFill/>
          <a:ln w="12700">
            <a:solidFill>
              <a:srgbClr val="A9D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0017990" y="6526460"/>
            <a:ext cx="200936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b="1" dirty="0">
                <a:solidFill>
                  <a:srgbClr val="A9D18E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R</a:t>
            </a:r>
            <a:r>
              <a:rPr lang="en-US" altLang="zh-CN" sz="60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ESULTS</a:t>
            </a:r>
            <a:r>
              <a:rPr lang="en-US" altLang="zh-CN" sz="600" b="1" dirty="0">
                <a:solidFill>
                  <a:srgbClr val="FFD966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 </a:t>
            </a:r>
            <a:r>
              <a:rPr lang="en-US" altLang="zh-CN" sz="600" b="1" dirty="0">
                <a:solidFill>
                  <a:srgbClr val="A9D18E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S</a:t>
            </a:r>
            <a:r>
              <a:rPr lang="en-US" altLang="zh-CN" sz="60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HOWCASE</a:t>
            </a:r>
            <a:endParaRPr lang="zh-CN" altLang="en-US" sz="60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pic>
        <p:nvPicPr>
          <p:cNvPr id="107" name="图形 106" descr="澳大利亚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240" y="6398788"/>
            <a:ext cx="914400" cy="9144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05" y="3999230"/>
            <a:ext cx="5654040" cy="172212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540" y="2511425"/>
            <a:ext cx="5654040" cy="1242060"/>
          </a:xfrm>
          <a:prstGeom prst="rect">
            <a:avLst/>
          </a:prstGeom>
        </p:spPr>
      </p:pic>
      <p:pic>
        <p:nvPicPr>
          <p:cNvPr id="14" name="图片 13" descr="未标题-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540" y="740410"/>
            <a:ext cx="5653405" cy="152527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026910" y="1281430"/>
            <a:ext cx="44234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多部份数据的分类，用于不同商品详情的请求，</a:t>
            </a:r>
            <a:r>
              <a:rPr lang="zh-CN" altLang="en-US">
                <a:solidFill>
                  <a:schemeClr val="bg1"/>
                </a:solidFill>
              </a:rPr>
              <a:t>同时提高分页面的数据复用效果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044055" y="3261360"/>
            <a:ext cx="44062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对网页结构渲染的划分，结合对应的网页结构与功能，使其他具有相同部分的页面，也可以直接调用，大大减少了更多不必要的代码量，同时也更加便于管理</a:t>
            </a:r>
            <a:r>
              <a:rPr lang="zh-CN" altLang="en-US">
                <a:solidFill>
                  <a:schemeClr val="bg1"/>
                </a:solidFill>
              </a:rPr>
              <a:t>修改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401" y="0"/>
            <a:ext cx="1219200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879770" y="2413337"/>
            <a:ext cx="6448033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项</a:t>
            </a:r>
            <a:r>
              <a:rPr lang="en-US" altLang="zh-CN" sz="6600" b="1" dirty="0">
                <a:solidFill>
                  <a:srgbClr val="FFD96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目</a:t>
            </a:r>
            <a:r>
              <a:rPr lang="en-US" altLang="zh-CN" sz="6600" b="1" dirty="0">
                <a:solidFill>
                  <a:srgbClr val="FFD96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展</a:t>
            </a:r>
            <a:r>
              <a:rPr lang="en-US" altLang="zh-CN" sz="6600" b="1" dirty="0">
                <a:solidFill>
                  <a:srgbClr val="FFD96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示</a:t>
            </a:r>
            <a:endParaRPr lang="zh-CN" altLang="en-US" sz="66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59393" y="5726592"/>
            <a:ext cx="3073214" cy="262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b="1" dirty="0">
                <a:solidFill>
                  <a:srgbClr val="FFD966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E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MPIRICAL </a:t>
            </a:r>
            <a:r>
              <a:rPr lang="en-US" altLang="zh-CN" sz="1050" b="1" dirty="0">
                <a:solidFill>
                  <a:srgbClr val="FFD966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R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EFLECTION</a:t>
            </a:r>
            <a:endParaRPr lang="en-US" altLang="zh-CN" sz="105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06030" y="1147822"/>
            <a:ext cx="122788" cy="376499"/>
          </a:xfrm>
          <a:prstGeom prst="rect">
            <a:avLst/>
          </a:prstGeom>
          <a:solidFill>
            <a:srgbClr val="FFD96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157183" y="913213"/>
            <a:ext cx="8318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chemeClr val="bg1"/>
                </a:solidFill>
                <a:latin typeface="NBA Bulls" panose="00000400000000000000" pitchFamily="2" charset="0"/>
              </a:rPr>
              <a:t>03</a:t>
            </a:r>
            <a:endParaRPr lang="en-US" altLang="zh-CN" sz="4000" dirty="0">
              <a:solidFill>
                <a:schemeClr val="bg1"/>
              </a:solidFill>
              <a:latin typeface="NBA Bulls" panose="00000400000000000000" pitchFamily="2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92599" y="1029801"/>
            <a:ext cx="950309" cy="583374"/>
          </a:xfrm>
          <a:prstGeom prst="rect">
            <a:avLst/>
          </a:pr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6" name="直接连接符 15"/>
          <p:cNvCxnSpPr/>
          <p:nvPr/>
        </p:nvCxnSpPr>
        <p:spPr>
          <a:xfrm>
            <a:off x="4641762" y="5623859"/>
            <a:ext cx="2924051" cy="0"/>
          </a:xfrm>
          <a:prstGeom prst="line">
            <a:avLst/>
          </a:prstGeom>
          <a:ln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257972" y="4805464"/>
            <a:ext cx="743712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600" dirty="0">
              <a:solidFill>
                <a:srgbClr val="FFD966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257972" y="5189083"/>
            <a:ext cx="6069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00" dirty="0">
                <a:solidFill>
                  <a:schemeClr val="bg1"/>
                </a:solidFill>
                <a:latin typeface="Aharoni" panose="02010803020104030203" pitchFamily="2" charset="-79"/>
                <a:ea typeface="方正兰亭超细黑简体" panose="02000000000000000000" pitchFamily="2" charset="-122"/>
                <a:cs typeface="Aharoni" panose="02010803020104030203" pitchFamily="2" charset="-79"/>
              </a:rPr>
              <a:t>Please be as simple as possible, do not display large paragraphs of text at a time.</a:t>
            </a:r>
            <a:endParaRPr lang="zh-CN" altLang="en-US" sz="1000" dirty="0">
              <a:solidFill>
                <a:schemeClr val="bg1"/>
              </a:solidFill>
              <a:latin typeface="Aharoni" panose="02010803020104030203" pitchFamily="2" charset="-79"/>
              <a:ea typeface="方正兰亭超细黑简体" panose="02000000000000000000" pitchFamily="2" charset="-122"/>
              <a:cs typeface="Aharoni" panose="02010803020104030203" pitchFamily="2" charset="-79"/>
            </a:endParaRPr>
          </a:p>
        </p:txBody>
      </p:sp>
      <p:pic>
        <p:nvPicPr>
          <p:cNvPr id="11" name="图形 10" descr="条形图演示文稿 RTL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340184" y="996942"/>
            <a:ext cx="694634" cy="694634"/>
          </a:xfrm>
          <a:prstGeom prst="rect">
            <a:avLst/>
          </a:prstGeom>
        </p:spPr>
      </p:pic>
      <p:pic>
        <p:nvPicPr>
          <p:cNvPr id="18" name="图形 17" descr="地球仪美洲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184" y="6049498"/>
            <a:ext cx="633997" cy="6339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401" y="0"/>
            <a:ext cx="1219200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879770" y="2413337"/>
            <a:ext cx="6448033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项</a:t>
            </a:r>
            <a:r>
              <a:rPr lang="en-US" altLang="zh-CN" sz="6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目</a:t>
            </a:r>
            <a:r>
              <a:rPr lang="en-US" altLang="zh-CN" sz="6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心</a:t>
            </a:r>
            <a:r>
              <a:rPr lang="en-US" altLang="zh-CN" sz="6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</a:rPr>
              <a:t>/</a:t>
            </a:r>
            <a:r>
              <a:rPr lang="zh-CN" altLang="en-US" sz="66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得</a:t>
            </a:r>
            <a:endParaRPr lang="zh-CN" altLang="en-US" sz="66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59393" y="5726592"/>
            <a:ext cx="3073214" cy="262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T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ARGET </a:t>
            </a:r>
            <a:r>
              <a:rPr lang="en-US" altLang="zh-CN" sz="105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A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ND </a:t>
            </a:r>
            <a:r>
              <a:rPr lang="en-US" altLang="zh-CN" sz="105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P</a:t>
            </a:r>
            <a:r>
              <a:rPr lang="en-US" altLang="zh-CN" sz="105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LAN</a:t>
            </a:r>
            <a:endParaRPr lang="zh-CN" altLang="en-US" sz="105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06030" y="1147822"/>
            <a:ext cx="122788" cy="376499"/>
          </a:xfrm>
          <a:prstGeom prst="rect">
            <a:avLst/>
          </a:prstGeom>
          <a:solidFill>
            <a:srgbClr val="A9D18E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157183" y="913213"/>
            <a:ext cx="8318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chemeClr val="bg1"/>
                </a:solidFill>
                <a:latin typeface="NBA Bulls" panose="00000400000000000000" pitchFamily="2" charset="0"/>
              </a:rPr>
              <a:t>04</a:t>
            </a:r>
            <a:endParaRPr lang="en-US" altLang="zh-CN" sz="4000" dirty="0">
              <a:solidFill>
                <a:schemeClr val="bg1"/>
              </a:solidFill>
              <a:latin typeface="NBA Bulls" panose="00000400000000000000" pitchFamily="2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92599" y="1029801"/>
            <a:ext cx="950309" cy="583374"/>
          </a:xfrm>
          <a:prstGeom prst="rect">
            <a:avLst/>
          </a:prstGeom>
          <a:noFill/>
          <a:ln w="25400">
            <a:solidFill>
              <a:srgbClr val="A9D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6" name="直接连接符 15"/>
          <p:cNvCxnSpPr/>
          <p:nvPr/>
        </p:nvCxnSpPr>
        <p:spPr>
          <a:xfrm>
            <a:off x="4641762" y="5623859"/>
            <a:ext cx="2924051" cy="0"/>
          </a:xfrm>
          <a:prstGeom prst="line">
            <a:avLst/>
          </a:prstGeom>
          <a:ln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257972" y="5195384"/>
            <a:ext cx="61455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00" dirty="0">
                <a:solidFill>
                  <a:schemeClr val="bg1"/>
                </a:solidFill>
                <a:latin typeface="Aharoni" panose="02010803020104030203" pitchFamily="2" charset="-79"/>
                <a:ea typeface="方正兰亭超细黑简体" panose="02000000000000000000" pitchFamily="2" charset="-122"/>
                <a:cs typeface="Aharoni" panose="02010803020104030203" pitchFamily="2" charset="-79"/>
              </a:rPr>
              <a:t>Please be as simple as possible, do not display large paragraphs of text at a time.</a:t>
            </a:r>
            <a:endParaRPr lang="zh-CN" altLang="en-US" sz="1000" dirty="0">
              <a:solidFill>
                <a:schemeClr val="bg1"/>
              </a:solidFill>
              <a:latin typeface="Aharoni" panose="02010803020104030203" pitchFamily="2" charset="-79"/>
              <a:ea typeface="方正兰亭超细黑简体" panose="02000000000000000000" pitchFamily="2" charset="-122"/>
              <a:cs typeface="Aharoni" panose="02010803020104030203" pitchFamily="2" charset="-79"/>
            </a:endParaRPr>
          </a:p>
        </p:txBody>
      </p:sp>
      <p:pic>
        <p:nvPicPr>
          <p:cNvPr id="7" name="图形 6" descr="目标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260784" y="996942"/>
            <a:ext cx="672312" cy="672312"/>
          </a:xfrm>
          <a:prstGeom prst="rect">
            <a:avLst/>
          </a:prstGeom>
        </p:spPr>
      </p:pic>
      <p:pic>
        <p:nvPicPr>
          <p:cNvPr id="15" name="图形 14" descr="地球仪非洲和欧洲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184" y="6101640"/>
            <a:ext cx="633997" cy="6339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9295431" y="297635"/>
            <a:ext cx="76699" cy="235177"/>
          </a:xfrm>
          <a:prstGeom prst="rect">
            <a:avLst/>
          </a:prstGeom>
          <a:solidFill>
            <a:srgbClr val="A9D18E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9161816" y="151088"/>
            <a:ext cx="593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NBA Bulls" panose="00000400000000000000" pitchFamily="2" charset="0"/>
              </a:rPr>
              <a:t>04</a:t>
            </a:r>
            <a:endParaRPr lang="zh-CN" altLang="en-US" sz="2400" dirty="0">
              <a:solidFill>
                <a:schemeClr val="bg1"/>
              </a:solidFill>
              <a:latin typeface="NBA Bulls" panose="00000400000000000000" pitchFamily="2" charset="0"/>
            </a:endParaRPr>
          </a:p>
        </p:txBody>
      </p:sp>
      <p:pic>
        <p:nvPicPr>
          <p:cNvPr id="19" name="图形 18" descr="条形图演示文稿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32121" y="187335"/>
            <a:ext cx="434966" cy="434967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9121475" y="223913"/>
            <a:ext cx="593603" cy="364399"/>
          </a:xfrm>
          <a:prstGeom prst="rect">
            <a:avLst/>
          </a:prstGeom>
          <a:noFill/>
          <a:ln w="25400">
            <a:solidFill>
              <a:srgbClr val="A9D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10079438" y="223913"/>
            <a:ext cx="1646948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项</a:t>
            </a:r>
            <a:r>
              <a:rPr lang="en-US" altLang="zh-CN" sz="11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/</a:t>
            </a:r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目</a:t>
            </a:r>
            <a:r>
              <a:rPr lang="en-US" altLang="zh-CN" sz="11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/</a:t>
            </a:r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心</a:t>
            </a:r>
            <a:r>
              <a:rPr lang="en-US" altLang="zh-CN" sz="11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/</a:t>
            </a:r>
            <a:r>
              <a:rPr lang="zh-CN" altLang="en-US" sz="11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haroni" panose="02010803020104030203" pitchFamily="2" charset="-79"/>
                <a:sym typeface="+mn-ea"/>
              </a:rPr>
              <a:t>得</a:t>
            </a:r>
            <a:endParaRPr lang="zh-CN" altLang="en-US" sz="1100" b="1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924984" y="226250"/>
            <a:ext cx="1975798" cy="259273"/>
          </a:xfrm>
          <a:prstGeom prst="rect">
            <a:avLst/>
          </a:prstGeom>
          <a:noFill/>
          <a:ln w="12700">
            <a:solidFill>
              <a:srgbClr val="A9D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9848693" y="473173"/>
            <a:ext cx="21337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T</a:t>
            </a:r>
            <a:r>
              <a:rPr lang="en-US" altLang="zh-CN" sz="80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ARGET </a:t>
            </a:r>
            <a:r>
              <a:rPr lang="en-US" altLang="zh-CN" sz="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A</a:t>
            </a:r>
            <a:r>
              <a:rPr lang="en-US" altLang="zh-CN" sz="80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ND </a:t>
            </a:r>
            <a:r>
              <a:rPr lang="en-US" altLang="zh-CN" sz="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P</a:t>
            </a:r>
            <a:r>
              <a:rPr lang="en-US" altLang="zh-CN" sz="800" b="1" dirty="0">
                <a:solidFill>
                  <a:schemeClr val="bg1"/>
                </a:solidFill>
                <a:latin typeface="Aharoni" panose="02010803020104030203" pitchFamily="2" charset="-79"/>
                <a:ea typeface="Microsoft YaHei UI" panose="020B0503020204020204" pitchFamily="34" charset="-122"/>
                <a:cs typeface="Aharoni" panose="02010803020104030203" pitchFamily="2" charset="-79"/>
              </a:rPr>
              <a:t>LAN</a:t>
            </a:r>
            <a:endParaRPr lang="zh-CN" altLang="en-US" sz="800" b="1" dirty="0">
              <a:solidFill>
                <a:schemeClr val="bg1"/>
              </a:solidFill>
              <a:latin typeface="Aharoni" panose="02010803020104030203" pitchFamily="2" charset="-79"/>
              <a:ea typeface="Microsoft YaHei U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" name="文本框 34"/>
          <p:cNvSpPr txBox="1"/>
          <p:nvPr/>
        </p:nvSpPr>
        <p:spPr>
          <a:xfrm>
            <a:off x="395066" y="273368"/>
            <a:ext cx="25209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rPr>
              <a:t>项目心得</a:t>
            </a:r>
            <a:endParaRPr lang="zh-CN" sz="32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23265" y="1869440"/>
            <a:ext cx="10582910" cy="2915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70000"/>
              </a:lnSpc>
            </a:pPr>
            <a:r>
              <a:rPr lang="en-US" altLang="zh-CN" b="1">
                <a:solidFill>
                  <a:schemeClr val="bg1"/>
                </a:solidFill>
              </a:rPr>
              <a:t>       </a:t>
            </a:r>
            <a:r>
              <a:rPr lang="zh-CN" altLang="en-US" b="1">
                <a:solidFill>
                  <a:schemeClr val="bg1"/>
                </a:solidFill>
              </a:rPr>
              <a:t>就整个</a:t>
            </a:r>
            <a:r>
              <a:rPr lang="zh-CN" altLang="en-US" b="1">
                <a:solidFill>
                  <a:schemeClr val="bg1"/>
                </a:solidFill>
                <a:sym typeface="+mn-ea"/>
              </a:rPr>
              <a:t>项目</a:t>
            </a:r>
            <a:r>
              <a:rPr lang="zh-CN" altLang="en-US" b="1">
                <a:solidFill>
                  <a:schemeClr val="bg1"/>
                </a:solidFill>
              </a:rPr>
              <a:t>完成的过程而言，也不单是对学习上知识的掌握运用的考验，更多的是对这个网页的优化修改的耐心和</a:t>
            </a:r>
            <a:r>
              <a:rPr lang="zh-CN" altLang="en-US" b="1">
                <a:solidFill>
                  <a:schemeClr val="bg1"/>
                </a:solidFill>
              </a:rPr>
              <a:t>细心，要将所学的知识放进网页中很简单，但要让它正常运行就不一定那么顺利了，多少也会有写错要查找修改的小错误，要写的内容多了，小错误自然也不会少，这便是很吃耐心的地方了。</a:t>
            </a:r>
            <a:endParaRPr lang="zh-CN" altLang="en-US" b="1">
              <a:solidFill>
                <a:schemeClr val="bg1"/>
              </a:solidFill>
            </a:endParaRPr>
          </a:p>
          <a:p>
            <a:pPr>
              <a:lnSpc>
                <a:spcPct val="170000"/>
              </a:lnSpc>
            </a:pPr>
            <a:r>
              <a:rPr lang="en-US" altLang="zh-CN" b="1">
                <a:solidFill>
                  <a:schemeClr val="bg1"/>
                </a:solidFill>
              </a:rPr>
              <a:t>        </a:t>
            </a:r>
            <a:r>
              <a:rPr lang="zh-CN" altLang="en-US" b="1">
                <a:solidFill>
                  <a:schemeClr val="bg1"/>
                </a:solidFill>
              </a:rPr>
              <a:t>当然，也不仅仅只有这些，想要自己的作品更优秀，想将更多的效果实现，就需要更多的新知识，这也不由的让我对后面</a:t>
            </a:r>
            <a:r>
              <a:rPr lang="en-US" altLang="zh-CN" b="1">
                <a:solidFill>
                  <a:schemeClr val="bg1"/>
                </a:solidFill>
              </a:rPr>
              <a:t>c3</a:t>
            </a:r>
            <a:r>
              <a:rPr lang="zh-CN" altLang="en-US" b="1">
                <a:solidFill>
                  <a:schemeClr val="bg1"/>
                </a:solidFill>
              </a:rPr>
              <a:t>、</a:t>
            </a:r>
            <a:r>
              <a:rPr lang="en-US" altLang="zh-CN" b="1">
                <a:solidFill>
                  <a:schemeClr val="bg1"/>
                </a:solidFill>
              </a:rPr>
              <a:t>h5</a:t>
            </a:r>
            <a:r>
              <a:rPr lang="zh-CN" altLang="en-US" b="1">
                <a:solidFill>
                  <a:schemeClr val="bg1"/>
                </a:solidFill>
              </a:rPr>
              <a:t>的内容有着更多的期待，同时也期待那个能写出更多效果和内容的自己，也希望在今后的日子里与大家共同进步，共同成长，</a:t>
            </a:r>
            <a:r>
              <a:rPr lang="zh-CN" altLang="en-US" b="1">
                <a:solidFill>
                  <a:schemeClr val="bg1"/>
                </a:solidFill>
              </a:rPr>
              <a:t>一起收获更美好的</a:t>
            </a:r>
            <a:r>
              <a:rPr lang="zh-CN" altLang="en-US" b="1">
                <a:solidFill>
                  <a:schemeClr val="bg1"/>
                </a:solidFill>
              </a:rPr>
              <a:t>自己。</a:t>
            </a:r>
            <a:endParaRPr lang="zh-CN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1139</Words>
  <Application>WPS 演示</Application>
  <PresentationFormat>宽屏</PresentationFormat>
  <Paragraphs>113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宋体</vt:lpstr>
      <vt:lpstr>Wingdings</vt:lpstr>
      <vt:lpstr>Aharoni</vt:lpstr>
      <vt:lpstr>方正兰亭超细黑简体</vt:lpstr>
      <vt:lpstr>黑体</vt:lpstr>
      <vt:lpstr>Microsoft YaHei UI</vt:lpstr>
      <vt:lpstr>NBA Bulls</vt:lpstr>
      <vt:lpstr>幼圆</vt:lpstr>
      <vt:lpstr>微软雅黑</vt:lpstr>
      <vt:lpstr>思源黑体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Heng Yang</dc:creator>
  <cp:lastModifiedBy>Administrator X</cp:lastModifiedBy>
  <cp:revision>238</cp:revision>
  <dcterms:created xsi:type="dcterms:W3CDTF">2019-09-20T08:48:00Z</dcterms:created>
  <dcterms:modified xsi:type="dcterms:W3CDTF">2021-08-31T03:48:28Z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B2BDB03B37924D5A925E2AE21A80DB91</vt:lpwstr>
  </property>
</Properties>
</file>